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5" r:id="rId1"/>
  </p:sldMasterIdLst>
  <p:notesMasterIdLst>
    <p:notesMasterId r:id="rId61"/>
  </p:notesMasterIdLst>
  <p:sldIdLst>
    <p:sldId id="256" r:id="rId2"/>
    <p:sldId id="284" r:id="rId3"/>
    <p:sldId id="319" r:id="rId4"/>
    <p:sldId id="300" r:id="rId5"/>
    <p:sldId id="258" r:id="rId6"/>
    <p:sldId id="285" r:id="rId7"/>
    <p:sldId id="288" r:id="rId8"/>
    <p:sldId id="289" r:id="rId9"/>
    <p:sldId id="294" r:id="rId10"/>
    <p:sldId id="328" r:id="rId11"/>
    <p:sldId id="295" r:id="rId12"/>
    <p:sldId id="344" r:id="rId13"/>
    <p:sldId id="290" r:id="rId14"/>
    <p:sldId id="321" r:id="rId15"/>
    <p:sldId id="296" r:id="rId16"/>
    <p:sldId id="327" r:id="rId17"/>
    <p:sldId id="310" r:id="rId18"/>
    <p:sldId id="291" r:id="rId19"/>
    <p:sldId id="338" r:id="rId20"/>
    <p:sldId id="339" r:id="rId21"/>
    <p:sldId id="340" r:id="rId22"/>
    <p:sldId id="341" r:id="rId23"/>
    <p:sldId id="342" r:id="rId24"/>
    <p:sldId id="299" r:id="rId25"/>
    <p:sldId id="329" r:id="rId26"/>
    <p:sldId id="301" r:id="rId27"/>
    <p:sldId id="314" r:id="rId28"/>
    <p:sldId id="302" r:id="rId29"/>
    <p:sldId id="322" r:id="rId30"/>
    <p:sldId id="303" r:id="rId31"/>
    <p:sldId id="315" r:id="rId32"/>
    <p:sldId id="304" r:id="rId33"/>
    <p:sldId id="317" r:id="rId34"/>
    <p:sldId id="292" r:id="rId35"/>
    <p:sldId id="309" r:id="rId36"/>
    <p:sldId id="307" r:id="rId37"/>
    <p:sldId id="305" r:id="rId38"/>
    <p:sldId id="306" r:id="rId39"/>
    <p:sldId id="308" r:id="rId40"/>
    <p:sldId id="337" r:id="rId41"/>
    <p:sldId id="293" r:id="rId42"/>
    <p:sldId id="318" r:id="rId43"/>
    <p:sldId id="312" r:id="rId44"/>
    <p:sldId id="323" r:id="rId45"/>
    <p:sldId id="334" r:id="rId46"/>
    <p:sldId id="324" r:id="rId47"/>
    <p:sldId id="325" r:id="rId48"/>
    <p:sldId id="331" r:id="rId49"/>
    <p:sldId id="332" r:id="rId50"/>
    <p:sldId id="333" r:id="rId51"/>
    <p:sldId id="311" r:id="rId52"/>
    <p:sldId id="313" r:id="rId53"/>
    <p:sldId id="320" r:id="rId54"/>
    <p:sldId id="335" r:id="rId55"/>
    <p:sldId id="326" r:id="rId56"/>
    <p:sldId id="336" r:id="rId57"/>
    <p:sldId id="316" r:id="rId58"/>
    <p:sldId id="343" r:id="rId59"/>
    <p:sldId id="271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25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C841C-74CA-0C4C-AD7C-072918FC1912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41EA7-07D9-EA41-8911-B5EFFC8E5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63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Relationship Id="rId3" Type="http://schemas.openxmlformats.org/officeDocument/2006/relationships/hyperlink" Target="https://eurheartj.oxfordjournals.org/content/28/20/2525.full" TargetMode="Externa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0" dirty="0" smtClean="0"/>
              <a:t> boxes = 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1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Unipolar (+) chest leads (horizontal plane):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 V1, V2, V3: (Posterior Anterior)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 V4, V5, V6:(Right Left, or lateral)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16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Hint: up in both = normal. If Down in I and Up in II =&gt;</a:t>
            </a:r>
            <a:r>
              <a:rPr lang="en-US" baseline="0" dirty="0" smtClean="0"/>
              <a:t> Reaching towards </a:t>
            </a:r>
            <a:r>
              <a:rPr lang="en-US" baseline="0" dirty="0" err="1" smtClean="0"/>
              <a:t>eachother</a:t>
            </a:r>
            <a:r>
              <a:rPr lang="en-US" baseline="0" dirty="0" smtClean="0"/>
              <a:t> = RAD.  Up in I and down in II = leaving = LAD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35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4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4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Rightward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4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Rightward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</a:t>
            </a:r>
            <a:r>
              <a:rPr lang="en-US" baseline="0" dirty="0" smtClean="0"/>
              <a:t>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4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</a:t>
            </a:r>
            <a:r>
              <a:rPr lang="en-US" baseline="0" dirty="0" smtClean="0"/>
              <a:t>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4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4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14*6</a:t>
            </a:r>
            <a:r>
              <a:rPr lang="en-US" baseline="0" dirty="0" smtClean="0"/>
              <a:t> = 84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9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structural abnormality detection is not very sensitive or specific </a:t>
            </a:r>
            <a:r>
              <a:rPr lang="mr-IN" baseline="0" dirty="0" smtClean="0"/>
              <a:t>–</a:t>
            </a:r>
            <a:r>
              <a:rPr lang="en-US" baseline="0" dirty="0" smtClean="0"/>
              <a:t> echo is definitive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91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 depression can be either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upsloping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downsloping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horizontal (see diagram below).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Horizontal 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downsloping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 depression ≥ 0.5 mm at the J-point in ≥ 2 contiguous leads indicates myocardial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ischaemia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(according to the </a:t>
            </a:r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2007 Task Force Criteria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 depression ≥ 1 mm is more specific and conveys a worse prognosis.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 depression ≥ 2 mm in ≥ 3 leads is associated with a high probability of NSTEMI and predicts significant mortality (35% mortality at 30 days).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Upsloping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 depression is non-specific for myocardial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ischaemia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55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 elevation is maximal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anteroseptal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 (V1-4).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waves are present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leads (V1-2).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also some subtle STE in I,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V5, with reciprocal ST depression in lead III.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hyperacute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(peaked ) T waves in V2-4.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features indicate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hyperacute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anteroseptal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STEMI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24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patient 45 minutes later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24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Culprit lesion: RCA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sinus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bradycardia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55/min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conduction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intermediate (normal) axis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p wave morphology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tall R in V2, otherwise normal QRS morphology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 elevation in II, III, AVF (in III &gt; II). Depression in I, AVL, V2.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Inferoposterior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caused by a RCA occlusion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Arguments in favor of RCA occlusion (instead of RCX):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 depression in I, AVL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bradycardia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 elevation in III &gt; II ('the highest ST elevation points at the culprit lesion')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24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75, Normal sinus, normal axis, normal intervals,</a:t>
            </a:r>
            <a:r>
              <a:rPr lang="en-US" baseline="0" dirty="0" smtClean="0"/>
              <a:t> no ischemia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LBBB, does not meet </a:t>
            </a:r>
            <a:r>
              <a:rPr lang="en-US" dirty="0" err="1" smtClean="0"/>
              <a:t>sgarbossa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Diffuse </a:t>
            </a:r>
            <a:r>
              <a:rPr lang="en-US" dirty="0" err="1" smtClean="0"/>
              <a:t>subendocardial</a:t>
            </a:r>
            <a:r>
              <a:rPr lang="en-US" dirty="0" smtClean="0"/>
              <a:t> ischemia (ST-depression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RBBB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HR 70,</a:t>
            </a:r>
            <a:r>
              <a:rPr lang="en-US" baseline="0" dirty="0" smtClean="0"/>
              <a:t> normal sinus, LAD (from LAFB), otherwise normal conduction, no signs of ischemia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5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*small variation w/ breath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Aflutter w/ 2:1, 3:1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9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Einthoven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00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Bipolar limb leads (frontal plane):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I: RA (-) to LA (+) (Right Left, or lateral)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II: RA (-) to LL (+) (Superior Inferior)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III: LA (-) to LL (+) (Superior Inferior)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Augmented unipolar limb leads (frontal plane):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RA (+) to [LA &amp; LL] (-) (Rightward)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LA (+) to [RA &amp; LL] (-) (Leftward)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LL (+) to [RA &amp; LA] (-) (Inferior)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20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Unipolar (+) chest leads (horizontal plane):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 V1, V2, V3: (Posterior Anterior)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 V4, V5, V6:(Right Left, or lateral)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1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4/19/18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DB11DF9-98CD-8D4A-909D-77563918BC37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6" r:id="rId1"/>
    <p:sldLayoutId id="2147484387" r:id="rId2"/>
    <p:sldLayoutId id="2147484388" r:id="rId3"/>
    <p:sldLayoutId id="2147484389" r:id="rId4"/>
    <p:sldLayoutId id="2147484390" r:id="rId5"/>
    <p:sldLayoutId id="2147484391" r:id="rId6"/>
    <p:sldLayoutId id="2147484392" r:id="rId7"/>
    <p:sldLayoutId id="2147484393" r:id="rId8"/>
    <p:sldLayoutId id="2147484394" r:id="rId9"/>
    <p:sldLayoutId id="2147484395" r:id="rId10"/>
    <p:sldLayoutId id="214748439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ecgpedia.org" TargetMode="External"/><Relationship Id="rId3" Type="http://schemas.openxmlformats.org/officeDocument/2006/relationships/hyperlink" Target="https://lifeinthefastlane.com/ecg-library/basic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318896" y="-493210"/>
            <a:ext cx="9454052" cy="7090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52612"/>
            <a:ext cx="7772400" cy="457199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Intro to EKG Interpretation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91315"/>
            <a:ext cx="6858000" cy="91440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Brian Locke, MD </a:t>
            </a:r>
          </a:p>
          <a:p>
            <a:r>
              <a:rPr lang="en-US" dirty="0" smtClean="0"/>
              <a:t>PGY2 Internal Medicine</a:t>
            </a:r>
          </a:p>
          <a:p>
            <a:r>
              <a:rPr lang="en-US" dirty="0" smtClean="0"/>
              <a:t>University of Utah</a:t>
            </a:r>
          </a:p>
          <a:p>
            <a:r>
              <a:rPr lang="en-US" dirty="0" smtClean="0"/>
              <a:t>Updated Apr 18,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4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0743"/>
            <a:ext cx="7620000" cy="4373563"/>
          </a:xfrm>
        </p:spPr>
        <p:txBody>
          <a:bodyPr/>
          <a:lstStyle/>
          <a:p>
            <a:r>
              <a:rPr lang="en-US" dirty="0" smtClean="0"/>
              <a:t>300 / # small boxes</a:t>
            </a:r>
          </a:p>
          <a:p>
            <a:r>
              <a:rPr lang="en-US" dirty="0" smtClean="0"/>
              <a:t>If Irregular: #QRS in 10 seconds (=the strip) * 6</a:t>
            </a:r>
          </a:p>
          <a:p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. 2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622869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560"/>
            <a:ext cx="9144000" cy="451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0743"/>
            <a:ext cx="7620000" cy="4373563"/>
          </a:xfrm>
        </p:spPr>
        <p:txBody>
          <a:bodyPr/>
          <a:lstStyle/>
          <a:p>
            <a:r>
              <a:rPr lang="en-US" dirty="0" smtClean="0"/>
              <a:t>300 / # small boxes</a:t>
            </a:r>
          </a:p>
          <a:p>
            <a:r>
              <a:rPr lang="en-US" dirty="0" smtClean="0"/>
              <a:t>If Irregular: #QRS in 10 seconds (=the strip) * 6</a:t>
            </a:r>
          </a:p>
          <a:p>
            <a:endParaRPr lang="en-US" dirty="0" smtClean="0"/>
          </a:p>
          <a:p>
            <a:r>
              <a:rPr lang="en-US" dirty="0" smtClean="0"/>
              <a:t>Closer than 3 boxes = tachycardia. </a:t>
            </a:r>
          </a:p>
          <a:p>
            <a:r>
              <a:rPr lang="en-US" dirty="0" smtClean="0"/>
              <a:t>Spaced more than 5 boxes = </a:t>
            </a:r>
            <a:r>
              <a:rPr lang="en-US" dirty="0" err="1" smtClean="0"/>
              <a:t>bradycardia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76815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4112493"/>
            <a:ext cx="5791200" cy="245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P-waves?</a:t>
            </a:r>
          </a:p>
          <a:p>
            <a:r>
              <a:rPr lang="en-US" dirty="0" smtClean="0"/>
              <a:t>Regular?</a:t>
            </a:r>
          </a:p>
          <a:p>
            <a:r>
              <a:rPr lang="en-US" dirty="0" smtClean="0"/>
              <a:t>P </a:t>
            </a:r>
            <a:r>
              <a:rPr lang="en-US" dirty="0" smtClean="0">
                <a:sym typeface="Wingdings"/>
              </a:rPr>
              <a:t> QRS?</a:t>
            </a:r>
          </a:p>
          <a:p>
            <a:r>
              <a:rPr lang="en-US" dirty="0" smtClean="0">
                <a:sym typeface="Wingdings"/>
              </a:rPr>
              <a:t>Every QRS preceded by P?</a:t>
            </a:r>
          </a:p>
          <a:p>
            <a:r>
              <a:rPr lang="en-US" dirty="0" smtClean="0">
                <a:sym typeface="Wingdings"/>
              </a:rPr>
              <a:t>	*P wave upright in II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Eg</a:t>
            </a:r>
            <a:r>
              <a:rPr lang="en-US" dirty="0" smtClean="0">
                <a:sym typeface="Wingdings"/>
              </a:rPr>
              <a:t> 1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434192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2" y="1752600"/>
            <a:ext cx="8309927" cy="41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P-waves?</a:t>
            </a:r>
          </a:p>
          <a:p>
            <a:r>
              <a:rPr lang="en-US" dirty="0" smtClean="0"/>
              <a:t>Regular?</a:t>
            </a:r>
          </a:p>
          <a:p>
            <a:r>
              <a:rPr lang="en-US" dirty="0" smtClean="0"/>
              <a:t>P </a:t>
            </a:r>
            <a:r>
              <a:rPr lang="en-US" dirty="0" smtClean="0">
                <a:sym typeface="Wingdings"/>
              </a:rPr>
              <a:t> QRS?</a:t>
            </a:r>
          </a:p>
          <a:p>
            <a:r>
              <a:rPr lang="en-US" dirty="0" smtClean="0">
                <a:sym typeface="Wingdings"/>
              </a:rPr>
              <a:t>Every QRS preceded by P?</a:t>
            </a:r>
          </a:p>
          <a:p>
            <a:r>
              <a:rPr lang="en-US" dirty="0" smtClean="0">
                <a:sym typeface="Wingdings"/>
              </a:rPr>
              <a:t>	*P wave upright in II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Eg</a:t>
            </a:r>
            <a:r>
              <a:rPr lang="en-US" dirty="0" smtClean="0">
                <a:sym typeface="Wingdings"/>
              </a:rPr>
              <a:t> 1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41999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9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P-waves?</a:t>
            </a:r>
          </a:p>
          <a:p>
            <a:r>
              <a:rPr lang="en-US" dirty="0" smtClean="0"/>
              <a:t>Regular?</a:t>
            </a:r>
          </a:p>
          <a:p>
            <a:r>
              <a:rPr lang="en-US" dirty="0" smtClean="0"/>
              <a:t>P </a:t>
            </a:r>
            <a:r>
              <a:rPr lang="en-US" dirty="0" smtClean="0">
                <a:sym typeface="Wingdings"/>
              </a:rPr>
              <a:t> QRS?</a:t>
            </a:r>
          </a:p>
          <a:p>
            <a:r>
              <a:rPr lang="en-US" dirty="0" smtClean="0">
                <a:sym typeface="Wingdings"/>
              </a:rPr>
              <a:t>Every QRS preceded by P?</a:t>
            </a:r>
          </a:p>
          <a:p>
            <a:r>
              <a:rPr lang="en-US" dirty="0" smtClean="0">
                <a:sym typeface="Wingdings"/>
              </a:rPr>
              <a:t>	*P wave upright in II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Eg</a:t>
            </a:r>
            <a:r>
              <a:rPr lang="en-US" dirty="0" smtClean="0">
                <a:sym typeface="Wingdings"/>
              </a:rPr>
              <a:t> 1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01451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6098"/>
            <a:ext cx="9144000" cy="45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P-waves?</a:t>
            </a:r>
          </a:p>
          <a:p>
            <a:r>
              <a:rPr lang="en-US" dirty="0" smtClean="0"/>
              <a:t>Regular*?</a:t>
            </a:r>
          </a:p>
          <a:p>
            <a:r>
              <a:rPr lang="en-US" dirty="0" smtClean="0"/>
              <a:t>P </a:t>
            </a:r>
            <a:r>
              <a:rPr lang="en-US" dirty="0" smtClean="0">
                <a:sym typeface="Wingdings"/>
              </a:rPr>
              <a:t> QRS?</a:t>
            </a:r>
          </a:p>
          <a:p>
            <a:r>
              <a:rPr lang="en-US" dirty="0" smtClean="0">
                <a:sym typeface="Wingdings"/>
              </a:rPr>
              <a:t>Every QRS preceded by P?</a:t>
            </a:r>
          </a:p>
          <a:p>
            <a:r>
              <a:rPr lang="en-US" dirty="0" smtClean="0">
                <a:sym typeface="Wingdings"/>
              </a:rPr>
              <a:t>	*P wave upright in II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Eg</a:t>
            </a:r>
            <a:r>
              <a:rPr lang="en-US" dirty="0" smtClean="0">
                <a:sym typeface="Wingdings"/>
              </a:rPr>
              <a:t> 2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828769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07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P-waves?</a:t>
            </a:r>
          </a:p>
          <a:p>
            <a:r>
              <a:rPr lang="en-US" dirty="0" smtClean="0"/>
              <a:t>Regular?</a:t>
            </a:r>
          </a:p>
          <a:p>
            <a:r>
              <a:rPr lang="en-US" dirty="0" smtClean="0"/>
              <a:t>P </a:t>
            </a:r>
            <a:r>
              <a:rPr lang="en-US" dirty="0" smtClean="0">
                <a:sym typeface="Wingdings"/>
              </a:rPr>
              <a:t> QRS?</a:t>
            </a:r>
          </a:p>
          <a:p>
            <a:r>
              <a:rPr lang="en-US" dirty="0" smtClean="0">
                <a:sym typeface="Wingdings"/>
              </a:rPr>
              <a:t>Every QRS preceded by P?</a:t>
            </a:r>
          </a:p>
          <a:p>
            <a:r>
              <a:rPr lang="en-US" dirty="0" smtClean="0">
                <a:sym typeface="Wingdings"/>
              </a:rPr>
              <a:t>	*P wave upright in II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Eg</a:t>
            </a:r>
            <a:r>
              <a:rPr lang="en-US" dirty="0" smtClean="0">
                <a:sym typeface="Wingdings"/>
              </a:rPr>
              <a:t> 2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54226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588"/>
            <a:ext cx="9144000" cy="52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P-waves?</a:t>
            </a:r>
          </a:p>
          <a:p>
            <a:r>
              <a:rPr lang="en-US" dirty="0" smtClean="0"/>
              <a:t>Regular?</a:t>
            </a:r>
          </a:p>
          <a:p>
            <a:r>
              <a:rPr lang="en-US" dirty="0" smtClean="0"/>
              <a:t>P </a:t>
            </a:r>
            <a:r>
              <a:rPr lang="en-US" dirty="0" smtClean="0">
                <a:sym typeface="Wingdings"/>
              </a:rPr>
              <a:t> QRS?</a:t>
            </a:r>
          </a:p>
          <a:p>
            <a:r>
              <a:rPr lang="en-US" dirty="0" smtClean="0">
                <a:sym typeface="Wingdings"/>
              </a:rPr>
              <a:t>Every QRS preceded by P?</a:t>
            </a:r>
          </a:p>
          <a:p>
            <a:r>
              <a:rPr lang="en-US" dirty="0" smtClean="0">
                <a:sym typeface="Wingdings"/>
              </a:rPr>
              <a:t>	*P wave upright in II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Eg</a:t>
            </a:r>
            <a:r>
              <a:rPr lang="en-US" dirty="0" smtClean="0">
                <a:sym typeface="Wingdings"/>
              </a:rPr>
              <a:t> 2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Note: If it’s not sinus, what is it? Another talk: </a:t>
            </a:r>
            <a:r>
              <a:rPr lang="en-US" dirty="0" smtClean="0">
                <a:solidFill>
                  <a:schemeClr val="tx2"/>
                </a:solidFill>
              </a:rPr>
              <a:t>Arrhythmias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00651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89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Recall limb leads: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957934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318"/>
            <a:ext cx="7134642" cy="535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leads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Limb lead I:</a:t>
            </a:r>
          </a:p>
          <a:p>
            <a:r>
              <a:rPr lang="en-US" dirty="0" smtClean="0"/>
              <a:t>+ = an impulse moving R to L</a:t>
            </a:r>
          </a:p>
          <a:p>
            <a:r>
              <a:rPr lang="en-US" dirty="0" smtClean="0"/>
              <a:t>- = an impulse moving L to R</a:t>
            </a:r>
          </a:p>
          <a:p>
            <a:endParaRPr lang="en-US" dirty="0" smtClean="0"/>
          </a:p>
          <a:p>
            <a:r>
              <a:rPr lang="en-US" dirty="0" smtClean="0"/>
              <a:t>How will a vertical impulse look?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74" y="966850"/>
            <a:ext cx="3750597" cy="4905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7667"/>
            <a:ext cx="5371715" cy="18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Understand why ‘the rules’ are what they are.</a:t>
            </a:r>
          </a:p>
          <a:p>
            <a:r>
              <a:rPr lang="en-US" dirty="0" smtClean="0"/>
              <a:t>1. Label the components of an EKG waveform</a:t>
            </a:r>
          </a:p>
          <a:p>
            <a:r>
              <a:rPr lang="en-US" dirty="0" smtClean="0"/>
              <a:t>2. Understand the spatial representation of the different leads</a:t>
            </a:r>
          </a:p>
          <a:p>
            <a:pPr marL="0" indent="0">
              <a:buNone/>
            </a:pPr>
            <a:r>
              <a:rPr lang="en-US" dirty="0" smtClean="0"/>
              <a:t>3. Be able to eyeball an estimate of ventricular rate </a:t>
            </a:r>
          </a:p>
          <a:p>
            <a:pPr marL="0" indent="0">
              <a:buNone/>
            </a:pPr>
            <a:r>
              <a:rPr lang="en-US" dirty="0" smtClean="0"/>
              <a:t>4. Determine sinus vs. not sinus</a:t>
            </a:r>
          </a:p>
          <a:p>
            <a:pPr marL="0" indent="0">
              <a:buNone/>
            </a:pPr>
            <a:r>
              <a:rPr lang="en-US" dirty="0" smtClean="0"/>
              <a:t>5. Determine RBBB </a:t>
            </a:r>
            <a:r>
              <a:rPr lang="en-US" dirty="0" err="1" smtClean="0"/>
              <a:t>vs</a:t>
            </a:r>
            <a:r>
              <a:rPr lang="en-US" dirty="0" smtClean="0"/>
              <a:t> LBBB </a:t>
            </a:r>
            <a:r>
              <a:rPr lang="en-US" dirty="0" err="1" smtClean="0"/>
              <a:t>vs</a:t>
            </a:r>
            <a:r>
              <a:rPr lang="en-US" dirty="0" smtClean="0"/>
              <a:t> Neither</a:t>
            </a:r>
          </a:p>
          <a:p>
            <a:pPr marL="0" indent="0">
              <a:buNone/>
            </a:pPr>
            <a:r>
              <a:rPr lang="en-US" dirty="0" smtClean="0"/>
              <a:t>6. Identify the morphology of ischemia and infarction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584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leads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Limb leads I, II, and III: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211090"/>
            <a:ext cx="80899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Limb leads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Augmented limb leads: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182" y="2375287"/>
            <a:ext cx="4926464" cy="414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Precordial leads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V1 = points toward RV</a:t>
            </a:r>
          </a:p>
          <a:p>
            <a:r>
              <a:rPr lang="en-US" dirty="0" smtClean="0"/>
              <a:t>V6 points toward lateral wall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247" y="1524318"/>
            <a:ext cx="4701051" cy="49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1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Precordial leads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244" y="1506266"/>
            <a:ext cx="5640826" cy="53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2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 of Normal Axis 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860894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22" y="2424371"/>
            <a:ext cx="4935722" cy="370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7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 of Normal Axis 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753791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43" y="2996997"/>
            <a:ext cx="5959357" cy="23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1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957012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411" y="79403"/>
            <a:ext cx="3609911" cy="2707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93" y="2573717"/>
            <a:ext cx="4876546" cy="405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1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591932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411" y="79403"/>
            <a:ext cx="3609911" cy="2707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197" y="2430960"/>
            <a:ext cx="4175786" cy="374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1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2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721358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69" y="1775144"/>
            <a:ext cx="4775631" cy="4117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411" y="79403"/>
            <a:ext cx="3609911" cy="27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2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384526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69" y="1775144"/>
            <a:ext cx="4775631" cy="4117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85" y="2350772"/>
            <a:ext cx="4857696" cy="4310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411" y="79403"/>
            <a:ext cx="3609911" cy="27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7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 from: </a:t>
            </a:r>
          </a:p>
          <a:p>
            <a:r>
              <a:rPr lang="en-US" dirty="0" err="1" smtClean="0"/>
              <a:t>ecg.utah.edu</a:t>
            </a:r>
            <a:endParaRPr lang="en-US" dirty="0" smtClean="0"/>
          </a:p>
          <a:p>
            <a:r>
              <a:rPr lang="en-US" dirty="0" err="1" smtClean="0"/>
              <a:t>En.ecgpedia.org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lifeinthefastlane.com</a:t>
            </a:r>
            <a:r>
              <a:rPr lang="en-US" dirty="0"/>
              <a:t>/</a:t>
            </a:r>
            <a:r>
              <a:rPr lang="en-US" dirty="0" err="1"/>
              <a:t>ecg</a:t>
            </a:r>
            <a:r>
              <a:rPr lang="en-US" dirty="0"/>
              <a:t>-library/basics/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336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3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07228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714" y="1877014"/>
            <a:ext cx="4959378" cy="4376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411" y="79403"/>
            <a:ext cx="3609911" cy="27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0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 3 LAD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39044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19948"/>
            <a:ext cx="4398195" cy="3701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411" y="79403"/>
            <a:ext cx="3609911" cy="27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5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791200" cy="4636193"/>
          </a:xfrm>
        </p:spPr>
        <p:txBody>
          <a:bodyPr/>
          <a:lstStyle/>
          <a:p>
            <a:r>
              <a:rPr lang="en-US" dirty="0" smtClean="0"/>
              <a:t>What situation would have a NW / extreme right / “no-man’s land” axis?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882754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411" y="79403"/>
            <a:ext cx="3609911" cy="27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6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940402" cy="4373563"/>
          </a:xfrm>
        </p:spPr>
        <p:txBody>
          <a:bodyPr/>
          <a:lstStyle/>
          <a:p>
            <a:r>
              <a:rPr lang="en-US" dirty="0" smtClean="0"/>
              <a:t>What situation would have a NW / extreme right / “no-man’s land” axis?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826185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75856"/>
            <a:ext cx="5940402" cy="31717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411" y="79403"/>
            <a:ext cx="3609911" cy="2707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611" y="5418667"/>
            <a:ext cx="2233268" cy="110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6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32182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intervals</a:t>
            </a:r>
          </a:p>
          <a:p>
            <a:r>
              <a:rPr lang="en-US" dirty="0" smtClean="0"/>
              <a:t>PR (?AV Block)</a:t>
            </a:r>
          </a:p>
          <a:p>
            <a:r>
              <a:rPr lang="en-US" dirty="0" smtClean="0"/>
              <a:t>QRS duration (?BBB)</a:t>
            </a:r>
          </a:p>
          <a:p>
            <a:r>
              <a:rPr lang="en-US" dirty="0" err="1" smtClean="0"/>
              <a:t>QTc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47" y="5035924"/>
            <a:ext cx="5900182" cy="1589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60" y="1752600"/>
            <a:ext cx="3132968" cy="321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0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 Block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77020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924253"/>
              </p:ext>
            </p:extLst>
          </p:nvPr>
        </p:nvGraphicFramePr>
        <p:xfrm>
          <a:off x="457200" y="2733403"/>
          <a:ext cx="6096000" cy="3205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888"/>
                <a:gridCol w="39941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Prolonged PR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Degree Type</a:t>
                      </a:r>
                      <a:r>
                        <a:rPr lang="en-US" baseline="0" dirty="0" smtClean="0"/>
                        <a:t> 1 (</a:t>
                      </a:r>
                      <a:r>
                        <a:rPr lang="en-US" baseline="0" dirty="0" err="1" smtClean="0"/>
                        <a:t>Wenkebock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 lengthens, until a QRS</a:t>
                      </a:r>
                      <a:r>
                        <a:rPr lang="en-US" baseline="0" dirty="0" smtClean="0"/>
                        <a:t> is not conducted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Degree Type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 lengthening</a:t>
                      </a:r>
                      <a:r>
                        <a:rPr lang="en-US" baseline="0" dirty="0" smtClean="0"/>
                        <a:t> prior to non conducted QRS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 many non-conducted</a:t>
                      </a:r>
                      <a:r>
                        <a:rPr lang="en-US" baseline="0" dirty="0" smtClean="0"/>
                        <a:t> QRS that you can’t tell (&lt;2:1)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conducted QRS complexes (both P-P and QRS-QRS are regular and different)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587" y="40832"/>
            <a:ext cx="3646699" cy="27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 Block: At or below the level of the AV-node = risk of becoming complete heart block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019065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571799"/>
              </p:ext>
            </p:extLst>
          </p:nvPr>
        </p:nvGraphicFramePr>
        <p:xfrm>
          <a:off x="457200" y="2733403"/>
          <a:ext cx="6096000" cy="3205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888"/>
                <a:gridCol w="39941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Prolonged PR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Degree Type</a:t>
                      </a:r>
                      <a:r>
                        <a:rPr lang="en-US" baseline="0" dirty="0" smtClean="0"/>
                        <a:t> 1 (</a:t>
                      </a:r>
                      <a:r>
                        <a:rPr lang="en-US" baseline="0" dirty="0" err="1" smtClean="0"/>
                        <a:t>Wenkebock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 lengthens, until a QRS</a:t>
                      </a:r>
                      <a:r>
                        <a:rPr lang="en-US" baseline="0" dirty="0" smtClean="0"/>
                        <a:t> is not conducted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Degree Type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 lengthening</a:t>
                      </a:r>
                      <a:r>
                        <a:rPr lang="en-US" baseline="0" dirty="0" smtClean="0"/>
                        <a:t> prior to non conducted QRS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 Degree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 many non-conducted</a:t>
                      </a:r>
                      <a:r>
                        <a:rPr lang="en-US" baseline="0" dirty="0" smtClean="0"/>
                        <a:t> QRS that you can’t tell (&lt;2:1)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conducted QRS complexes (both P-P and QRS-QRS are regular and different)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82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Bundle Branch (and fascicle) Blocks </a:t>
            </a:r>
            <a:r>
              <a:rPr lang="mr-IN" dirty="0" smtClean="0"/>
              <a:t>–</a:t>
            </a:r>
            <a:r>
              <a:rPr lang="en-US" dirty="0" smtClean="0"/>
              <a:t> wide QRS (120+ms)</a:t>
            </a:r>
          </a:p>
          <a:p>
            <a:endParaRPr lang="en-US" dirty="0"/>
          </a:p>
          <a:p>
            <a:r>
              <a:rPr lang="en-US" dirty="0" smtClean="0"/>
              <a:t>Remember the precordial leads</a:t>
            </a:r>
          </a:p>
          <a:p>
            <a:r>
              <a:rPr lang="en-US" dirty="0"/>
              <a:t>	</a:t>
            </a:r>
            <a:r>
              <a:rPr lang="en-US" dirty="0" smtClean="0"/>
              <a:t>V1 = toward RV, V6 = Toward lateral wall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257656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625293"/>
            <a:ext cx="5791200" cy="27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6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Bundle Branch (and fascicle) Blocks</a:t>
            </a:r>
          </a:p>
          <a:p>
            <a:endParaRPr lang="en-US" dirty="0"/>
          </a:p>
          <a:p>
            <a:r>
              <a:rPr lang="en-US" dirty="0" smtClean="0"/>
              <a:t>RBBB = delayed positive deflection in V1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108656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18091"/>
            <a:ext cx="5925638" cy="2096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312" y="152718"/>
            <a:ext cx="2312974" cy="232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1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Bundle Branch (and fascicle) Blocks</a:t>
            </a:r>
          </a:p>
          <a:p>
            <a:endParaRPr lang="en-US" dirty="0"/>
          </a:p>
          <a:p>
            <a:r>
              <a:rPr lang="en-US" dirty="0" smtClean="0"/>
              <a:t>LBBB = Positive Deflection in V6</a:t>
            </a:r>
          </a:p>
          <a:p>
            <a:r>
              <a:rPr lang="en-US" dirty="0"/>
              <a:t>	</a:t>
            </a:r>
            <a:r>
              <a:rPr lang="en-US" dirty="0" smtClean="0"/>
              <a:t>(Remember, LV size &gt; RV size)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184021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37" y="3648984"/>
            <a:ext cx="4904760" cy="2837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953" y="152718"/>
            <a:ext cx="2837110" cy="262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8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 Cardiac conduction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2" y="2403684"/>
            <a:ext cx="8309927" cy="41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9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Bundle Branch (and fascicle) Blocks</a:t>
            </a:r>
          </a:p>
          <a:p>
            <a:r>
              <a:rPr lang="en-US" dirty="0" smtClean="0"/>
              <a:t>Meets neither criteria? </a:t>
            </a:r>
          </a:p>
          <a:p>
            <a:r>
              <a:rPr lang="en-US" dirty="0"/>
              <a:t>	</a:t>
            </a:r>
            <a:r>
              <a:rPr lang="en-US" dirty="0" smtClean="0"/>
              <a:t>IVCD (</a:t>
            </a:r>
            <a:r>
              <a:rPr lang="en-US" dirty="0" err="1" smtClean="0"/>
              <a:t>Intraventricular</a:t>
            </a:r>
            <a:r>
              <a:rPr lang="en-US" dirty="0" smtClean="0"/>
              <a:t> conduction delay)</a:t>
            </a:r>
          </a:p>
          <a:p>
            <a:r>
              <a:rPr lang="en-US" dirty="0"/>
              <a:t>	</a:t>
            </a:r>
            <a:r>
              <a:rPr lang="en-US" dirty="0" smtClean="0"/>
              <a:t>Ventricular Ectopic Beat (e.g. PVC, VT)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40837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17" y="4635461"/>
            <a:ext cx="6641781" cy="180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for: </a:t>
            </a:r>
          </a:p>
          <a:p>
            <a:r>
              <a:rPr lang="en-US" dirty="0" smtClean="0"/>
              <a:t>LAA, RAA, RVH / Strain Pattern, LVH, Hypo/</a:t>
            </a:r>
            <a:r>
              <a:rPr lang="en-US" dirty="0" smtClean="0">
                <a:solidFill>
                  <a:schemeClr val="tx2"/>
                </a:solidFill>
              </a:rPr>
              <a:t>hyperkalemia</a:t>
            </a:r>
            <a:r>
              <a:rPr lang="en-US" dirty="0" smtClean="0"/>
              <a:t> and ischemia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54565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163" y="2707773"/>
            <a:ext cx="3089263" cy="389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201229" cy="4373563"/>
          </a:xfrm>
        </p:spPr>
        <p:txBody>
          <a:bodyPr/>
          <a:lstStyle/>
          <a:p>
            <a:r>
              <a:rPr lang="en-US" dirty="0" smtClean="0"/>
              <a:t>STEMI = </a:t>
            </a:r>
            <a:r>
              <a:rPr lang="en-US" dirty="0" err="1" smtClean="0"/>
              <a:t>Transmural</a:t>
            </a:r>
            <a:r>
              <a:rPr lang="en-US" dirty="0" smtClean="0"/>
              <a:t> ischemia from occlusion</a:t>
            </a:r>
          </a:p>
          <a:p>
            <a:r>
              <a:rPr lang="en-US" dirty="0" smtClean="0"/>
              <a:t>NSTEMI = </a:t>
            </a:r>
            <a:r>
              <a:rPr lang="en-US" dirty="0" err="1"/>
              <a:t>S</a:t>
            </a:r>
            <a:r>
              <a:rPr lang="en-US" dirty="0" err="1" smtClean="0"/>
              <a:t>ubendocardial</a:t>
            </a:r>
            <a:r>
              <a:rPr lang="en-US" dirty="0" smtClean="0"/>
              <a:t> ischemia (further from the blood vessel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69924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8" y="2374534"/>
            <a:ext cx="6502400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429" y="152719"/>
            <a:ext cx="2248074" cy="238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Evolving Infarct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49601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26" y="2289894"/>
            <a:ext cx="3777085" cy="44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Ischemia: </a:t>
            </a:r>
            <a:r>
              <a:rPr lang="en-US" dirty="0">
                <a:solidFill>
                  <a:srgbClr val="D1282E"/>
                </a:solidFill>
              </a:rPr>
              <a:t>ST deviation</a:t>
            </a:r>
            <a:r>
              <a:rPr lang="en-US" dirty="0"/>
              <a:t>, T-wave inversion</a:t>
            </a:r>
          </a:p>
          <a:p>
            <a:r>
              <a:rPr lang="en-US" dirty="0"/>
              <a:t>Infarct: q-waves (ST Elevation will be)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372527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406" y="411411"/>
            <a:ext cx="2711880" cy="2269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496" y="2775856"/>
            <a:ext cx="3715046" cy="3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Ischemia: </a:t>
            </a:r>
            <a:r>
              <a:rPr lang="en-US" dirty="0">
                <a:solidFill>
                  <a:srgbClr val="D1282E"/>
                </a:solidFill>
              </a:rPr>
              <a:t>ST deviation</a:t>
            </a:r>
            <a:r>
              <a:rPr lang="en-US" dirty="0"/>
              <a:t>, T-wave inversion</a:t>
            </a:r>
          </a:p>
          <a:p>
            <a:r>
              <a:rPr lang="en-US" dirty="0"/>
              <a:t>Infarct: q-waves (ST Elevation will be)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925775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08288"/>
            <a:ext cx="6048738" cy="205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Ischemia: ST deviation, </a:t>
            </a:r>
            <a:r>
              <a:rPr lang="en-US" dirty="0">
                <a:solidFill>
                  <a:srgbClr val="D1282E"/>
                </a:solidFill>
              </a:rPr>
              <a:t>T-wave inversion</a:t>
            </a:r>
          </a:p>
          <a:p>
            <a:r>
              <a:rPr lang="en-US" dirty="0"/>
              <a:t>Infarct: q-waves (ST Elevation will be)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32902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3" y="2625449"/>
            <a:ext cx="5845620" cy="43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Ischemia: ST deviation, T-wave inversion</a:t>
            </a:r>
          </a:p>
          <a:p>
            <a:r>
              <a:rPr lang="en-US" dirty="0"/>
              <a:t>Infarct: </a:t>
            </a:r>
            <a:r>
              <a:rPr lang="en-US" dirty="0">
                <a:solidFill>
                  <a:srgbClr val="D1282E"/>
                </a:solidFill>
              </a:rPr>
              <a:t>q-waves</a:t>
            </a:r>
            <a:r>
              <a:rPr lang="en-US" dirty="0"/>
              <a:t> (ST Elevation will be)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16830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66" y="3126021"/>
            <a:ext cx="4006868" cy="3000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633" y="377190"/>
            <a:ext cx="2742382" cy="22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8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1779" r="117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2419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8403" r="84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393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Lead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 the waves: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239" y="2204547"/>
            <a:ext cx="6767280" cy="430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9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7227" r="7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3204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note about LBBB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859292"/>
              </p:ext>
            </p:extLst>
          </p:nvPr>
        </p:nvGraphicFramePr>
        <p:xfrm>
          <a:off x="6658429" y="2775856"/>
          <a:ext cx="1759857" cy="1737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5. Morphology</a:t>
                      </a:r>
                    </a:p>
                    <a:p>
                      <a:r>
                        <a:rPr lang="en-US" b="1" dirty="0" smtClean="0">
                          <a:solidFill>
                            <a:srgbClr val="D1282E"/>
                          </a:solidFill>
                        </a:rPr>
                        <a:t>6. Check Prior</a:t>
                      </a:r>
                      <a:endParaRPr lang="en-US" b="1" dirty="0">
                        <a:solidFill>
                          <a:srgbClr val="D1282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37" y="2625252"/>
            <a:ext cx="4904760" cy="28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3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note about LBBB:</a:t>
            </a:r>
          </a:p>
          <a:p>
            <a:r>
              <a:rPr lang="en-US" dirty="0" smtClean="0"/>
              <a:t>Always have STE </a:t>
            </a:r>
            <a:r>
              <a:rPr lang="mr-IN" dirty="0" smtClean="0"/>
              <a:t>–</a:t>
            </a:r>
            <a:r>
              <a:rPr lang="en-US" dirty="0" smtClean="0"/>
              <a:t> when is it pathologic? </a:t>
            </a:r>
            <a:r>
              <a:rPr lang="en-US" dirty="0" err="1" smtClean="0"/>
              <a:t>Sgarbossa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64693"/>
              </p:ext>
            </p:extLst>
          </p:nvPr>
        </p:nvGraphicFramePr>
        <p:xfrm>
          <a:off x="6658429" y="2775856"/>
          <a:ext cx="1759857" cy="1737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5. Morphology</a:t>
                      </a:r>
                    </a:p>
                    <a:p>
                      <a:r>
                        <a:rPr lang="en-US" b="1" dirty="0" smtClean="0">
                          <a:solidFill>
                            <a:srgbClr val="D1282E"/>
                          </a:solidFill>
                        </a:rPr>
                        <a:t>6. Check Prior</a:t>
                      </a:r>
                      <a:endParaRPr lang="en-US" b="1" dirty="0">
                        <a:solidFill>
                          <a:srgbClr val="D1282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07895"/>
            <a:ext cx="5788751" cy="28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324" b="73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4639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13552" r="135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2441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3675" b="36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3709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17607" r="17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8306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Understand why ‘the rules’ are what they are.</a:t>
            </a:r>
          </a:p>
          <a:p>
            <a:r>
              <a:rPr lang="en-US" dirty="0" smtClean="0"/>
              <a:t>1. Label the components of an EKG waveform</a:t>
            </a:r>
          </a:p>
          <a:p>
            <a:r>
              <a:rPr lang="en-US" dirty="0" smtClean="0"/>
              <a:t>2. Understand the spatial representation of the different leads</a:t>
            </a:r>
          </a:p>
          <a:p>
            <a:pPr marL="0" indent="0">
              <a:buNone/>
            </a:pPr>
            <a:r>
              <a:rPr lang="en-US" dirty="0" smtClean="0"/>
              <a:t>3. Be able to eyeball an estimate of ventricular rate </a:t>
            </a:r>
          </a:p>
          <a:p>
            <a:pPr marL="0" indent="0">
              <a:buNone/>
            </a:pPr>
            <a:r>
              <a:rPr lang="en-US" dirty="0" smtClean="0"/>
              <a:t>4. Determine sinus vs. not sinus</a:t>
            </a:r>
          </a:p>
          <a:p>
            <a:pPr marL="0" indent="0">
              <a:buNone/>
            </a:pPr>
            <a:r>
              <a:rPr lang="en-US" dirty="0" smtClean="0"/>
              <a:t>5. Determine RBBB </a:t>
            </a:r>
            <a:r>
              <a:rPr lang="en-US" dirty="0" err="1" smtClean="0"/>
              <a:t>vs</a:t>
            </a:r>
            <a:r>
              <a:rPr lang="en-US" dirty="0" smtClean="0"/>
              <a:t> LBBB </a:t>
            </a:r>
            <a:r>
              <a:rPr lang="en-US" dirty="0" err="1" smtClean="0"/>
              <a:t>vs</a:t>
            </a:r>
            <a:r>
              <a:rPr lang="en-US" dirty="0" smtClean="0"/>
              <a:t> Neither</a:t>
            </a:r>
          </a:p>
          <a:p>
            <a:pPr marL="0" indent="0">
              <a:buNone/>
            </a:pPr>
            <a:r>
              <a:rPr lang="en-US" dirty="0" smtClean="0"/>
              <a:t>6. Identify the morphology of ischemia and infarction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6495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err="1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Arrythmias</a:t>
            </a:r>
            <a:endParaRPr lang="en-US" dirty="0" smtClean="0"/>
          </a:p>
          <a:p>
            <a:r>
              <a:rPr lang="en-US" dirty="0" smtClean="0"/>
              <a:t>ACS management</a:t>
            </a:r>
          </a:p>
          <a:p>
            <a:r>
              <a:rPr lang="en-US" dirty="0" smtClean="0"/>
              <a:t>Heart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93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en.ecgpedia.org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https://lifeinthefastlane.com/ecg-library/basics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2"/>
            <a:r>
              <a:rPr lang="en-US" dirty="0" smtClean="0"/>
              <a:t>Also with links to many resources</a:t>
            </a:r>
          </a:p>
          <a:p>
            <a:r>
              <a:rPr lang="en-US" dirty="0" smtClean="0"/>
              <a:t>Practice EKGs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ecg.bidmc.harvard.edu</a:t>
            </a:r>
            <a:r>
              <a:rPr lang="en-US" dirty="0"/>
              <a:t>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ecg.utah.edu</a:t>
            </a:r>
            <a:r>
              <a:rPr lang="en-US" dirty="0"/>
              <a:t>/</a:t>
            </a: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 smtClean="0"/>
              <a:t>Questions?  </a:t>
            </a:r>
            <a:r>
              <a:rPr lang="en-US" dirty="0" err="1" smtClean="0"/>
              <a:t>Brian.locke@hsc.utah.edu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Qrs</a:t>
            </a:r>
            <a:r>
              <a:rPr lang="en-US" dirty="0" smtClean="0"/>
              <a:t> naming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e.g.</a:t>
            </a:r>
          </a:p>
          <a:p>
            <a:r>
              <a:rPr lang="en-US" dirty="0" err="1" smtClean="0"/>
              <a:t>qRs</a:t>
            </a:r>
            <a:endParaRPr lang="en-US" dirty="0" smtClean="0"/>
          </a:p>
          <a:p>
            <a:r>
              <a:rPr lang="en-US" dirty="0" err="1" smtClean="0"/>
              <a:t>qR</a:t>
            </a:r>
            <a:endParaRPr lang="en-US" dirty="0" smtClean="0"/>
          </a:p>
          <a:p>
            <a:r>
              <a:rPr lang="en-US" dirty="0" err="1" smtClean="0"/>
              <a:t>Qr</a:t>
            </a:r>
            <a:endParaRPr lang="en-US" dirty="0" smtClean="0"/>
          </a:p>
          <a:p>
            <a:r>
              <a:rPr lang="en-US" dirty="0" err="1" smtClean="0"/>
              <a:t>rS</a:t>
            </a:r>
            <a:endParaRPr lang="en-US" dirty="0" smtClean="0"/>
          </a:p>
          <a:p>
            <a:r>
              <a:rPr lang="en-US" dirty="0" err="1" smtClean="0"/>
              <a:t>Rs</a:t>
            </a:r>
            <a:endParaRPr lang="en-US" dirty="0" smtClean="0"/>
          </a:p>
          <a:p>
            <a:r>
              <a:rPr lang="en-US" dirty="0" err="1" smtClean="0"/>
              <a:t>rSr</a:t>
            </a:r>
            <a:r>
              <a:rPr lang="en-US" dirty="0" smtClean="0"/>
              <a:t>’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05" y="1752600"/>
            <a:ext cx="6073095" cy="390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3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</a:t>
            </a:r>
            <a:r>
              <a:rPr lang="en-US" dirty="0" err="1" smtClean="0"/>
              <a:t>interp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Methodological approach, every time </a:t>
            </a:r>
          </a:p>
          <a:p>
            <a:r>
              <a:rPr lang="en-US" dirty="0" smtClean="0"/>
              <a:t>Numerous variations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469052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17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0743"/>
            <a:ext cx="7620000" cy="4373563"/>
          </a:xfrm>
        </p:spPr>
        <p:txBody>
          <a:bodyPr/>
          <a:lstStyle/>
          <a:p>
            <a:r>
              <a:rPr lang="en-US" dirty="0" smtClean="0"/>
              <a:t>300 / # big boxes</a:t>
            </a:r>
          </a:p>
          <a:p>
            <a:r>
              <a:rPr lang="en-US" dirty="0" smtClean="0"/>
              <a:t>If Irregular: #QRS in 10 seconds (=the strip) * 6</a:t>
            </a:r>
          </a:p>
          <a:p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. 1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193749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1" y="3665961"/>
            <a:ext cx="5747838" cy="16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4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0743"/>
            <a:ext cx="7620000" cy="4373563"/>
          </a:xfrm>
        </p:spPr>
        <p:txBody>
          <a:bodyPr/>
          <a:lstStyle/>
          <a:p>
            <a:r>
              <a:rPr lang="en-US" dirty="0" smtClean="0"/>
              <a:t>300 / # small boxes</a:t>
            </a:r>
          </a:p>
          <a:p>
            <a:r>
              <a:rPr lang="en-US" dirty="0" smtClean="0"/>
              <a:t>If Irregular: #QRS in 10 seconds (=the strip) * 6</a:t>
            </a:r>
          </a:p>
          <a:p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. 2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349406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91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2367</TotalTime>
  <Words>2042</Words>
  <Application>Microsoft Macintosh PowerPoint</Application>
  <PresentationFormat>On-screen Show (4:3)</PresentationFormat>
  <Paragraphs>537</Paragraphs>
  <Slides>59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Essential</vt:lpstr>
      <vt:lpstr>Intro to EKG Interpretation</vt:lpstr>
      <vt:lpstr>Objectives</vt:lpstr>
      <vt:lpstr>Sources</vt:lpstr>
      <vt:lpstr>Review:</vt:lpstr>
      <vt:lpstr>Single Lead</vt:lpstr>
      <vt:lpstr>Qrs naming</vt:lpstr>
      <vt:lpstr>Approach to interp</vt:lpstr>
      <vt:lpstr>Rate</vt:lpstr>
      <vt:lpstr>Rate</vt:lpstr>
      <vt:lpstr>Rate</vt:lpstr>
      <vt:lpstr>Rate</vt:lpstr>
      <vt:lpstr>Rhythm</vt:lpstr>
      <vt:lpstr>Rhythm</vt:lpstr>
      <vt:lpstr>Rhythm</vt:lpstr>
      <vt:lpstr>Rhythm</vt:lpstr>
      <vt:lpstr>Rhythm</vt:lpstr>
      <vt:lpstr>Rhythm</vt:lpstr>
      <vt:lpstr>Axis</vt:lpstr>
      <vt:lpstr>Limb leads</vt:lpstr>
      <vt:lpstr>Limb leads</vt:lpstr>
      <vt:lpstr>Limb leads</vt:lpstr>
      <vt:lpstr>Precordial leads</vt:lpstr>
      <vt:lpstr>Precordial leads</vt:lpstr>
      <vt:lpstr>Axis</vt:lpstr>
      <vt:lpstr>Axis</vt:lpstr>
      <vt:lpstr>Axis</vt:lpstr>
      <vt:lpstr>Axis</vt:lpstr>
      <vt:lpstr>Axis</vt:lpstr>
      <vt:lpstr>Axis</vt:lpstr>
      <vt:lpstr>Axis</vt:lpstr>
      <vt:lpstr>Axis</vt:lpstr>
      <vt:lpstr>Axis</vt:lpstr>
      <vt:lpstr>Axis</vt:lpstr>
      <vt:lpstr>Conduction</vt:lpstr>
      <vt:lpstr>Conduction</vt:lpstr>
      <vt:lpstr>Conduction</vt:lpstr>
      <vt:lpstr>Conduction</vt:lpstr>
      <vt:lpstr>Conduction</vt:lpstr>
      <vt:lpstr>Conduction</vt:lpstr>
      <vt:lpstr>Conduction</vt:lpstr>
      <vt:lpstr>Morphology</vt:lpstr>
      <vt:lpstr>Morphology</vt:lpstr>
      <vt:lpstr>Morphology</vt:lpstr>
      <vt:lpstr>Morphology</vt:lpstr>
      <vt:lpstr>Morphology</vt:lpstr>
      <vt:lpstr>Morphology</vt:lpstr>
      <vt:lpstr>Morphology</vt:lpstr>
      <vt:lpstr>Example</vt:lpstr>
      <vt:lpstr>Example</vt:lpstr>
      <vt:lpstr>Example</vt:lpstr>
      <vt:lpstr>Morphology</vt:lpstr>
      <vt:lpstr>Morphology</vt:lpstr>
      <vt:lpstr>Practice</vt:lpstr>
      <vt:lpstr>Practice</vt:lpstr>
      <vt:lpstr>Practice</vt:lpstr>
      <vt:lpstr>Practice</vt:lpstr>
      <vt:lpstr>Objectives</vt:lpstr>
      <vt:lpstr>Next stepS</vt:lpstr>
      <vt:lpstr>Resources</vt:lpstr>
    </vt:vector>
  </TitlesOfParts>
  <Company>University of Colorado Denver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Characteristics and  Statistical Clinical Reasoning</dc:title>
  <dc:creator>Brian Locke</dc:creator>
  <cp:lastModifiedBy>Brian Locke</cp:lastModifiedBy>
  <cp:revision>44</cp:revision>
  <dcterms:created xsi:type="dcterms:W3CDTF">2018-04-06T00:25:05Z</dcterms:created>
  <dcterms:modified xsi:type="dcterms:W3CDTF">2018-04-19T15:13:54Z</dcterms:modified>
</cp:coreProperties>
</file>